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8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6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4C1D0478-5E6E-494C-A00B-8D2EE035DA4F}">
          <p14:sldIdLst>
            <p14:sldId id="256"/>
            <p14:sldId id="257"/>
            <p14:sldId id="258"/>
            <p14:sldId id="287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86"/>
          </p14:sldIdLst>
        </p14:section>
        <p14:section name="Section sans titre" id="{2A5A1552-7DED-4EF8-B456-8290AF88686B}">
          <p14:sldIdLst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3A6CB-925A-4E10-8C78-C3B5F33D9962}" type="datetimeFigureOut">
              <a:rPr lang="fr-FR" smtClean="0"/>
              <a:t>18/11/2024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8AD56-C8B5-4919-8DFD-4E10B2D86B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166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A615EA52-C69F-4A37-9BC7-6AA160A93B7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9CBF-5EC1-4CAD-AB99-5E1C0C14AA6F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5900578-21F8-4CFA-A624-A51833B11EB7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CF79-D797-49CA-A551-E0A68A9846FC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B883424-E616-4103-9978-B0E3E98EA9B8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FC15D3A-D48D-4660-84EC-C63C384F4807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F1CA0C8-4667-4A23-BC95-009AAFEB5202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A8E2-B887-4B20-A514-7F9758F599BE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0343472-3AA0-45E0-96EA-C571DDF69410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CAD3-4DB2-4A80-8C19-A9BC56B6DC9C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E1D06DD7-64B6-4B7C-827F-5F1F0B843008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0D822-F378-4F82-840F-AB3097E12C6C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Charlotte Martin-Medici - PsyEN - Année scolaire 2023-2024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3BFF2-5486-094C-7357-5930A36542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L’orientation après la 3ème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0F0D4F8-3AC0-FA2C-D4A7-BFD389386D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Charlotte MARTIN-MEDICI</a:t>
            </a:r>
          </a:p>
          <a:p>
            <a:r>
              <a:rPr lang="fr-FR" dirty="0"/>
              <a:t>Psychologue de l’Education nationale – Education, développement et conseil en orientation scolaire et professionnelle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E40A22-887A-2AEE-4DDC-EB8068034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2024-25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6BD528A-BA74-E0DA-C092-818405CD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9275BBE-3965-7C29-EF3A-C5BBAE907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72" y="396340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13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1FCEF5-E097-D012-2405-68F5C22A1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 voie professionnelle : quelques informations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A18891-03A3-084E-92C5-025331CD3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fr-FR" sz="2000" b="1" dirty="0">
                <a:solidFill>
                  <a:srgbClr val="A9C000"/>
                </a:solidFill>
              </a:rPr>
              <a:t>Durée</a:t>
            </a:r>
          </a:p>
          <a:p>
            <a:pPr marL="914400" lvl="1" indent="-457200">
              <a:buClr>
                <a:schemeClr val="accent3"/>
              </a:buClr>
              <a:buFont typeface="Calibri" panose="020F0502020204030204" pitchFamily="34" charset="0"/>
              <a:buChar char="↘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 2 ans : CAP (en 1, 2 ou 3 ans en fonction des besoins de l’élève)</a:t>
            </a:r>
          </a:p>
          <a:p>
            <a:pPr marL="914400" lvl="1" indent="-457200">
              <a:buClr>
                <a:schemeClr val="accent3"/>
              </a:buClr>
              <a:buFont typeface="Calibri" panose="020F0502020204030204" pitchFamily="34" charset="0"/>
              <a:buChar char="↘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ans : bac pro (insertion professionnelle ou poursuite d’études possible dans le supérieur)</a:t>
            </a:r>
          </a:p>
          <a:p>
            <a:pPr>
              <a:spcAft>
                <a:spcPts val="600"/>
              </a:spcAft>
            </a:pPr>
            <a:r>
              <a:rPr lang="fr-FR" sz="2000" b="1" dirty="0">
                <a:solidFill>
                  <a:srgbClr val="A9C000"/>
                </a:solidFill>
              </a:rPr>
              <a:t>Statut</a:t>
            </a:r>
          </a:p>
          <a:p>
            <a:pPr marL="914400" lvl="1" indent="-457200">
              <a:buClr>
                <a:schemeClr val="accent3"/>
              </a:buClr>
              <a:buFont typeface="Calibri" panose="020F0502020204030204" pitchFamily="34" charset="0"/>
              <a:buChar char="↘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scolaire : </a:t>
            </a:r>
            <a:r>
              <a:rPr lang="fr-FR" sz="2000" b="1" dirty="0">
                <a:solidFill>
                  <a:srgbClr val="FF6600"/>
                </a:solidFill>
              </a:rPr>
              <a:t>élève</a:t>
            </a: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 lycée </a:t>
            </a:r>
          </a:p>
          <a:p>
            <a:pPr marL="914400" lvl="1" indent="-457200">
              <a:buClr>
                <a:schemeClr val="accent3"/>
              </a:buClr>
              <a:buFont typeface="Calibri" panose="020F0502020204030204" pitchFamily="34" charset="0"/>
              <a:buChar char="↘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salarié : </a:t>
            </a:r>
            <a:r>
              <a:rPr lang="fr-FR" sz="2000" b="1" dirty="0" err="1">
                <a:solidFill>
                  <a:srgbClr val="FF6600"/>
                </a:solidFill>
              </a:rPr>
              <a:t>apprenti-e</a:t>
            </a:r>
            <a:r>
              <a:rPr lang="fr-FR" sz="2000" b="1" dirty="0">
                <a:solidFill>
                  <a:srgbClr val="FF6600"/>
                </a:solidFill>
              </a:rPr>
              <a:t> </a:t>
            </a: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 alternance entre CFA et entreprise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rgbClr val="A9C000"/>
                </a:solidFill>
              </a:rPr>
              <a:t>Programme</a:t>
            </a:r>
          </a:p>
          <a:p>
            <a:pPr marL="914400" lvl="1" indent="-457200">
              <a:buClr>
                <a:schemeClr val="accent3"/>
              </a:buClr>
              <a:buSzPct val="100000"/>
              <a:buFont typeface="Calibri" panose="020F0502020204030204" pitchFamily="34" charset="0"/>
              <a:buChar char="↘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des </a:t>
            </a:r>
            <a:r>
              <a:rPr lang="fr-FR" sz="2000" b="1" dirty="0">
                <a:solidFill>
                  <a:srgbClr val="FF6600"/>
                </a:solidFill>
              </a:rPr>
              <a:t>cours généraux,  </a:t>
            </a: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 relation avec le métier, pour la moitié du temps</a:t>
            </a:r>
          </a:p>
          <a:p>
            <a:pPr marL="914400" lvl="1" indent="-457200">
              <a:buClr>
                <a:schemeClr val="accent3"/>
              </a:buClr>
              <a:buSzPct val="100000"/>
              <a:buFont typeface="Calibri" panose="020F0502020204030204" pitchFamily="34" charset="0"/>
              <a:buChar char="↘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 moitié de l’emploi du temps en </a:t>
            </a:r>
            <a:r>
              <a:rPr lang="fr-FR" sz="2000" b="1" dirty="0">
                <a:solidFill>
                  <a:srgbClr val="FF6600"/>
                </a:solidFill>
              </a:rPr>
              <a:t>cours techniques et professionnels </a:t>
            </a:r>
            <a:r>
              <a:rPr lang="fr-FR" sz="2000" b="1" dirty="0">
                <a:solidFill>
                  <a:schemeClr val="bg1">
                    <a:lumMod val="50000"/>
                  </a:schemeClr>
                </a:solidFill>
              </a:rPr>
              <a:t>(outils, exercices techniques, TP, gestes professionnels). Un chef d’œuvre à réaliser lors de l’examen final, témoin des compétences acquises au cours de la formation.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97B91C-F936-B094-FA87-6A1D0BAC0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4D6854-6E02-FB1D-A66C-3B76B7216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AB2F8D-6A9C-01B4-EB92-31E567F65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72" y="900392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9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C23D91-693D-F81D-4038-AC7139753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CAP ou Bac Pro ?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3F21A737-2443-8B1E-BF47-15BCAE296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33343" y="1104307"/>
            <a:ext cx="6997799" cy="4649385"/>
          </a:xfr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003AC2B-6277-0CF6-2737-DB84F8C00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2024-202(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D2CC00A-CE70-B7EA-8702-9D6A5A63E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4382F5E-AEBE-21D2-7D23-DAEDA627E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126" y="910353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0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093A7D-F671-2F31-DE8C-4F7B4E96B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 2</a:t>
            </a:r>
            <a:r>
              <a:rPr lang="fr-FR" baseline="30000" dirty="0"/>
              <a:t>nde</a:t>
            </a:r>
            <a:r>
              <a:rPr lang="fr-FR" dirty="0"/>
              <a:t> professionnelle : une organisation en familles de métiers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54A48A-251E-892D-AEC1-EEA529AF8C2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/>
              <a:t>La seconde professionnelle est organisée par familles de métiers dans la plupart des domaines. Chacune d’entre elles regroupe plusieurs spécialités du bac professionnel ce qui permet un parcours plus progressif.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B2486B-E74F-7A73-C6EA-0AAD4EE435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86227" y="2824874"/>
            <a:ext cx="6272022" cy="2383586"/>
          </a:xfrm>
        </p:spPr>
        <p:txBody>
          <a:bodyPr/>
          <a:lstStyle/>
          <a:p>
            <a:r>
              <a:rPr lang="fr-FR" dirty="0"/>
              <a:t>Exemple : 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97B248-B394-3693-FF62-B85729542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453BDA-A815-C7B2-5BF5-4D7F04061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Légende : flèche vers la droite 6">
            <a:extLst>
              <a:ext uri="{FF2B5EF4-FFF2-40B4-BE49-F238E27FC236}">
                <a16:creationId xmlns:a16="http://schemas.microsoft.com/office/drawing/2014/main" id="{3CBB525E-C62A-CA65-D560-902B344F758D}"/>
              </a:ext>
            </a:extLst>
          </p:cNvPr>
          <p:cNvSpPr/>
          <p:nvPr/>
        </p:nvSpPr>
        <p:spPr>
          <a:xfrm>
            <a:off x="5412618" y="3574701"/>
            <a:ext cx="2448296" cy="1537252"/>
          </a:xfrm>
          <a:prstGeom prst="rightArrow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  <a:r>
              <a:rPr lang="fr-FR" baseline="30000" dirty="0"/>
              <a:t>nde</a:t>
            </a:r>
            <a:r>
              <a:rPr lang="fr-FR" dirty="0"/>
              <a:t> pro Métiers de la relation client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0A4C8C9-254C-3761-408F-13EBD637AB05}"/>
              </a:ext>
            </a:extLst>
          </p:cNvPr>
          <p:cNvSpPr/>
          <p:nvPr/>
        </p:nvSpPr>
        <p:spPr>
          <a:xfrm>
            <a:off x="8051188" y="3429000"/>
            <a:ext cx="3316787" cy="173226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fr-FR" dirty="0"/>
              <a:t>Bac pro Commerce</a:t>
            </a:r>
          </a:p>
          <a:p>
            <a:pPr marL="285750" indent="-285750" algn="ctr">
              <a:buFontTx/>
              <a:buChar char="-"/>
            </a:pPr>
            <a:r>
              <a:rPr lang="fr-FR"/>
              <a:t>Bac </a:t>
            </a:r>
            <a:r>
              <a:rPr lang="fr-FR" dirty="0"/>
              <a:t>pro Vente</a:t>
            </a:r>
          </a:p>
          <a:p>
            <a:pPr marL="285750" indent="-285750" algn="ctr">
              <a:buFontTx/>
              <a:buChar char="-"/>
            </a:pPr>
            <a:r>
              <a:rPr lang="fr-FR" dirty="0"/>
              <a:t>Bac pro Accueil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71A9F99-5610-B9AF-A88C-89DCB9008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210" y="892106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6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75ABB6-E97C-0DEA-FAEC-A5699B56F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bac professionnel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ED3A07F-1F54-CD6F-4724-8738264683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Durée, lieu de formation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7A28061-EB40-C5C4-2469-24BBAC4D7E3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En 3 ans après la 3</a:t>
            </a:r>
            <a:r>
              <a:rPr lang="fr-FR" baseline="30000" dirty="0"/>
              <a:t>ème</a:t>
            </a:r>
            <a:endParaRPr lang="fr-FR" dirty="0"/>
          </a:p>
          <a:p>
            <a:r>
              <a:rPr lang="fr-FR" dirty="0"/>
              <a:t>En 2 ans après un CAP</a:t>
            </a:r>
          </a:p>
          <a:p>
            <a:r>
              <a:rPr lang="fr-FR" dirty="0"/>
              <a:t>en lycée, ou en CFA avec périodes de travail chez l’employeur pour l’alternance. </a:t>
            </a:r>
          </a:p>
          <a:p>
            <a:pPr marL="457200" indent="-457200">
              <a:spcBef>
                <a:spcPts val="600"/>
              </a:spcBef>
              <a:buClr>
                <a:srgbClr val="FF0000"/>
              </a:buClr>
              <a:buFont typeface="Calibri"/>
              <a:buChar char="↘"/>
            </a:pPr>
            <a:endParaRPr lang="fr-FR" sz="1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30A1B45-D657-6347-25C5-8A016960DE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Ce qu’il permet ensuite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00CD0C8-8305-D1F6-3F32-8EB59CBF958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/>
              <a:t>d’exercer directement un métier </a:t>
            </a:r>
          </a:p>
          <a:p>
            <a:r>
              <a:rPr lang="fr-FR" dirty="0"/>
              <a:t>de poursuivre dans le supérieur, notamment en BTS (2 ans).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5A8EC309-45E1-8A20-FAFE-4C13A3833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282F20D-1455-3822-09EC-6A16D6A74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4E22BFE-4D52-8309-1288-B5685E3F2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56" y="916351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BA88C8-3249-02A5-D0D1-F5BD60821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Focus sur les taux de pression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EF7732-413E-371E-6088-F212C8F3B4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Qu’est-ce qu’un taux de pression ?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16973E4-3A75-C558-2CA9-8BE7561EB78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fr-FR" sz="2300" dirty="0"/>
              <a:t>C’est le rapport entre le nombre de places disponibles dans une filière et le nombre de demandes dans cette même filière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135C51-3788-98DF-2DB9-35AEA80F62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9010" y="2964561"/>
            <a:ext cx="6264414" cy="685800"/>
          </a:xfrm>
        </p:spPr>
        <p:txBody>
          <a:bodyPr/>
          <a:lstStyle/>
          <a:p>
            <a:r>
              <a:rPr lang="fr-FR" dirty="0"/>
              <a:t>Exemples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245BFE4-EC03-C861-3FD1-541316FA78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224465" y="3736460"/>
            <a:ext cx="6265588" cy="1704060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600"/>
              </a:spcBef>
              <a:buClr>
                <a:srgbClr val="C00000"/>
              </a:buClr>
              <a:buFont typeface="Calibri" pitchFamily="34" charset="0"/>
              <a:buNone/>
            </a:pPr>
            <a:r>
              <a:rPr lang="fr-FR" sz="2100" b="1" dirty="0"/>
              <a:t>En 2021 :</a:t>
            </a:r>
          </a:p>
          <a:p>
            <a:pPr marL="457200" indent="-457200">
              <a:spcBef>
                <a:spcPts val="600"/>
              </a:spcBef>
              <a:buClr>
                <a:srgbClr val="FF0000"/>
              </a:buClr>
              <a:buFont typeface="Calibri"/>
              <a:buChar char="↘"/>
            </a:pPr>
            <a:r>
              <a:rPr lang="fr-FR" sz="2300" dirty="0"/>
              <a:t>Pour entrer en CAP dans la mécanique auto, il y avait 189 demandes à Galliéni et 20 places dans la formation. </a:t>
            </a:r>
          </a:p>
          <a:p>
            <a:pPr marL="457200" indent="-457200">
              <a:spcBef>
                <a:spcPts val="600"/>
              </a:spcBef>
              <a:buClr>
                <a:srgbClr val="FF0000"/>
              </a:buClr>
              <a:buFont typeface="Calibri"/>
              <a:buChar char="↘"/>
            </a:pPr>
            <a:r>
              <a:rPr lang="fr-FR" sz="2300" dirty="0"/>
              <a:t>En bac pro soins à la personne : 96 demandes au lycée Casteret et 23 places.</a:t>
            </a:r>
          </a:p>
          <a:p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67554893-26EF-3AAF-DE6D-3CD15B4CD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3E414A7B-DB81-C407-76D7-911486C3D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ABBAC30-72B2-7074-1923-8E9CA7B79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56" y="902469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141C46-CDFA-D138-496C-4821B9550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voie générale et technologique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7454FCC-1CC5-7ECF-E11E-41E1D5A2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B0587E0-F2DE-ECD6-E69A-3619B4CAF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FE016BE-8724-5D95-70A8-AADFD8A75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990" y="640080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2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77D0B9-480A-35A0-A62F-55DAC628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La classe de 2</a:t>
            </a:r>
            <a:r>
              <a:rPr lang="fr-FR" sz="3200" baseline="30000" dirty="0"/>
              <a:t>nde</a:t>
            </a:r>
            <a:r>
              <a:rPr lang="fr-FR" sz="3200" dirty="0"/>
              <a:t> GT : l’accompagnement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81BE86B-AB14-1E1E-2484-3F2C7802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B6384B-4839-AEE4-8A5B-296C915A5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01197F9-082C-433E-6B75-5FCED3E80A69}"/>
              </a:ext>
            </a:extLst>
          </p:cNvPr>
          <p:cNvSpPr txBox="1"/>
          <p:nvPr/>
        </p:nvSpPr>
        <p:spPr>
          <a:xfrm>
            <a:off x="5406887" y="1869986"/>
            <a:ext cx="61225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Des tests de positionnement (expression écrite et orale, mathématiques) dès la rentrée pour connaître les acquis et les besoins des élèves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Un accompagnement personnalisé tout au long de l’année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Une aide à l’orientation (54h environ) car la 2</a:t>
            </a:r>
            <a:r>
              <a:rPr lang="fr-FR" baseline="30000" dirty="0"/>
              <a:t>nde</a:t>
            </a:r>
            <a:r>
              <a:rPr lang="fr-FR" dirty="0"/>
              <a:t> GT constitue un palier d’orientation, comme la classe de 3ème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C535E8BC-A99C-0F98-0DE2-4E3F10A0B2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2291" y="842159"/>
            <a:ext cx="2704762" cy="1361905"/>
          </a:xfrm>
        </p:spPr>
      </p:pic>
    </p:spTree>
    <p:extLst>
      <p:ext uri="{BB962C8B-B14F-4D97-AF65-F5344CB8AC3E}">
        <p14:creationId xmlns:p14="http://schemas.microsoft.com/office/powerpoint/2010/main" val="305445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AA9A112-5902-6308-A699-9687C7172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7F41627-BFD4-5D2E-AEB6-1DEDFC68E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B33A397-E5FE-D467-E018-3F05DA7EB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125" y="480060"/>
            <a:ext cx="9135750" cy="581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8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4DA8D2-7016-D024-851D-5E789B8F2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réussir une 2</a:t>
            </a:r>
            <a:r>
              <a:rPr lang="fr-FR" baseline="30000" dirty="0"/>
              <a:t>nde</a:t>
            </a:r>
            <a:r>
              <a:rPr lang="fr-FR" dirty="0"/>
              <a:t> GT, il faut :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C0BA97DD-FCAE-FDEE-4BFE-012D22D064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2327" y="1828800"/>
            <a:ext cx="6685062" cy="2685651"/>
          </a:xfr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D19D3A5-915A-E239-F26A-F68C6EC67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13DCA08-0DDA-3A97-AC41-6B5173A72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2C13FD7-E9A4-7058-AD26-ED348FE72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82" y="929228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1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394CF2-8490-CB20-7D37-8E65C0B55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Focus sur les bacs technologiques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4E29CB-E452-BF7F-1322-4FCB3EB57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DE0E1CE-B813-817C-0F23-354E3264F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9363B88-3FAD-6E97-805E-FB904226D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378" y="927636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81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01BD51-3A43-57B2-6CDC-A2D368411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CD6AC56-5E1A-3980-0995-DA26A68AE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DCEE70E-726C-BA94-3A4F-F7278846A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A88BA8A-73AA-1966-A57B-B80D67DE1591}"/>
              </a:ext>
            </a:extLst>
          </p:cNvPr>
          <p:cNvSpPr txBox="1"/>
          <p:nvPr/>
        </p:nvSpPr>
        <p:spPr>
          <a:xfrm>
            <a:off x="5353878" y="1603513"/>
            <a:ext cx="57352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L’orientation en 3</a:t>
            </a:r>
            <a:r>
              <a:rPr lang="fr-FR" baseline="30000" dirty="0"/>
              <a:t>ème</a:t>
            </a:r>
            <a:r>
              <a:rPr lang="fr-FR" dirty="0"/>
              <a:t> : Déroulement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Le schéma des études post-3</a:t>
            </a:r>
            <a:r>
              <a:rPr lang="fr-FR" baseline="30000" dirty="0"/>
              <a:t>ème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Le calendrier de l’année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La voie professionnelle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La voie générale et technologique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Focus sur les bacs technologiques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Les ressources</a:t>
            </a:r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D501D318-EAF5-2AA3-C2A7-4B715FFDCD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449" y="850548"/>
            <a:ext cx="2704762" cy="1361905"/>
          </a:xfrm>
        </p:spPr>
      </p:pic>
    </p:spTree>
    <p:extLst>
      <p:ext uri="{BB962C8B-B14F-4D97-AF65-F5344CB8AC3E}">
        <p14:creationId xmlns:p14="http://schemas.microsoft.com/office/powerpoint/2010/main" val="179494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1800E3D-CAA6-D679-CF6E-8A5EE6081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D1188DF-C0AD-D04A-7704-2A237B340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B4EDBDC-6A75-EC0D-988E-7ACA0138D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335" y="723522"/>
            <a:ext cx="9345329" cy="541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60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AB91B23-06F0-756F-68A3-62443BCB8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A6CFC06-A0A9-4130-D422-C67054872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3E82B3B-0F5B-0825-7010-62DD8CEEF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72" y="975970"/>
            <a:ext cx="8992855" cy="490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57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5A3A37C-46BC-687A-AA75-A6B9E9EBA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B767E11-14ED-FBFC-7EE4-2FA4365F7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367ED22-9238-401E-E557-C57F9785E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704" y="1118865"/>
            <a:ext cx="9078592" cy="462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5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727532C-CD5C-7C5E-C521-F90970124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3DB0E85-CCFF-6196-20CF-E1756F61B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C54D2AA-AF12-0E35-C6EA-175C52AB5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756" y="985496"/>
            <a:ext cx="9040487" cy="488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9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41A712-D204-DE6E-B098-86A2F508C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 bac technologique : pour quels élèves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AFAD4C-6626-9719-A223-E5B57EC38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fr-FR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Les bacs technologiques se caractérisent par 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des méthodes pédagogiques inductives</a:t>
            </a:r>
            <a:r>
              <a:rPr lang="fr-FR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(les théories sont déduites de cas particuliers) appliquées à des objets d'étude concrets, comme alternative aux enseignements purement abstraits de la voie générale.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un objectif de poursuite d'études supérieures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fr-FR" b="1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Ils sont donc intéressants pour des élèves qui souhaitent réaliser des études supérieures (de bac+2 à bac+5) mais qui souhaitent travailler sur des cas concrets.</a:t>
            </a:r>
            <a:endParaRPr lang="fr-FR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F1BE945-E207-4766-C2DD-C8ED8816E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C270AD-1FF7-67FA-2C0A-A072306F7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189C411-C8AB-AD4C-3E37-F59D85825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86" y="1170917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25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3C015E-A6C2-9B0C-2F7C-848F00E95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888" y="2588877"/>
            <a:ext cx="5490224" cy="1689390"/>
          </a:xfrm>
        </p:spPr>
        <p:txBody>
          <a:bodyPr>
            <a:normAutofit fontScale="90000"/>
          </a:bodyPr>
          <a:lstStyle/>
          <a:p>
            <a:r>
              <a:rPr lang="fr-FR" dirty="0"/>
              <a:t>Pour travailler son orientation, différentes ressources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589D49-2471-68A3-720B-F71DEB4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EBAF681-1CD0-C623-35D0-B4919DC86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18EA5BF-2AEA-EBD0-176A-E8E3A04F8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878" y="1070249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99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A033853-DAC6-F1BB-55CE-FD32A4309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6434254-A242-34B5-6F9F-8DA7E9EC3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50AD065-553A-3218-DB37-DA9BE8AD7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940" y="575864"/>
            <a:ext cx="9812119" cy="570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6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2D63057-5A53-7CA4-38A4-5D032B87B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2CC8CB6-FB6B-40D8-CE6E-2D048C243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DF28BAA-7471-765F-F3EC-3EE5D132D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3188" y="957142"/>
            <a:ext cx="3238952" cy="460121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4AD24C1-2295-10D0-DC00-457FE00CB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813" y="784168"/>
            <a:ext cx="2704762" cy="136190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FF88659-80EF-B6C5-2382-5611C0D019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0120" y="2855620"/>
            <a:ext cx="3302147" cy="303709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5D8EB24-D8E5-704E-481C-4DA795073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672" y="784168"/>
            <a:ext cx="2351898" cy="330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0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209158-90B6-454E-F4DA-AF8F8D4ED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 maintenant ? Que devons-nous faire ?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1586CCF4-3826-C15C-C9BA-99E2E5F69D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8334" y="1722199"/>
            <a:ext cx="4801270" cy="3410426"/>
          </a:xfr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EDAE5FE-201C-E1A5-9C6E-CB23D175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BB2F692-3072-84A0-6BFF-4E7CDA31F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2439286-D8D6-25E4-6772-BA774A0A8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672" y="1019479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08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402CD0-39CE-7DDF-D325-98A3E273B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888" y="2584305"/>
            <a:ext cx="5490224" cy="1689390"/>
          </a:xfrm>
        </p:spPr>
        <p:txBody>
          <a:bodyPr/>
          <a:lstStyle/>
          <a:p>
            <a:r>
              <a:rPr lang="fr-FR" dirty="0"/>
              <a:t>Je vous remercie de votre attention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CA1F6-8D7D-AD5C-6DB0-94BBFD834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ED6BE95-1C37-B2B1-3803-15A37007F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F6BBF60-06AB-A688-229D-4226C7660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600" y="926668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47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2F2790-142D-9CE7-FCCC-DBB57A8E8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Mes missions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81BFAF-B863-2C4B-ACFC-279ACCF927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Jour de présence au collège :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Tous les vendredis</a:t>
            </a:r>
            <a:endParaRPr lang="fr-F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Permanence le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lundi</a:t>
            </a: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au CIO de Saint-Gaudens ainsi que pendant les vacances </a:t>
            </a: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scolaires (Tel : 05.67.52.41.41 pour prendre RDV avec moi)</a:t>
            </a:r>
            <a:endParaRPr lang="fr-F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missions : l’orientation mais pas seulement…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3B653E-240A-88F7-8888-2EFB384D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81D3DE-0E56-D2AA-2DEC-C7F366420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Espace réservé du contenu 7">
            <a:extLst>
              <a:ext uri="{FF2B5EF4-FFF2-40B4-BE49-F238E27FC236}">
                <a16:creationId xmlns:a16="http://schemas.microsoft.com/office/drawing/2014/main" id="{BE415205-D347-43A8-5B1C-9946223C997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918" y="3309714"/>
            <a:ext cx="2224256" cy="2586907"/>
          </a:xfrm>
        </p:spPr>
      </p:pic>
      <p:pic>
        <p:nvPicPr>
          <p:cNvPr id="8" name="Picture 6" descr="Psychologue de l'éducation nationale (Psy EN) - Collège Réné Cassin">
            <a:extLst>
              <a:ext uri="{FF2B5EF4-FFF2-40B4-BE49-F238E27FC236}">
                <a16:creationId xmlns:a16="http://schemas.microsoft.com/office/drawing/2014/main" id="{5CB52736-2D55-6844-4D69-882CC5623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264" y="3451331"/>
            <a:ext cx="1874344" cy="234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CE2EE4E-C595-7CC3-7A36-00B96717A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07" y="922339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0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1BAA01-E678-0ED8-ECC7-2666A15AE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Ce </a:t>
            </a:r>
            <a:r>
              <a:rPr lang="fr-FR" dirty="0" smtClean="0"/>
              <a:t>qui </a:t>
            </a:r>
            <a:r>
              <a:rPr lang="fr-FR" dirty="0"/>
              <a:t>est demandé cette année de 3</a:t>
            </a:r>
            <a:r>
              <a:rPr lang="fr-FR" baseline="30000" dirty="0"/>
              <a:t>ème </a:t>
            </a:r>
            <a:r>
              <a:rPr lang="fr-FR" dirty="0"/>
              <a:t> à vos enfants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C0ABFA-6C76-B0F7-230F-004E3218D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6681" y="2039039"/>
            <a:ext cx="6281873" cy="5248622"/>
          </a:xfrm>
        </p:spPr>
        <p:txBody>
          <a:bodyPr/>
          <a:lstStyle/>
          <a:p>
            <a:r>
              <a:rPr lang="fr-FR" dirty="0"/>
              <a:t>Réfléchir à un projet professionnel (ce qui ne signifie pas forcément savoir quel métier on souhaite faire)</a:t>
            </a:r>
          </a:p>
          <a:p>
            <a:endParaRPr lang="fr-FR" dirty="0"/>
          </a:p>
          <a:p>
            <a:r>
              <a:rPr lang="fr-FR" dirty="0"/>
              <a:t>Se préparer à une filière d’études (avoir des bases scolaires)</a:t>
            </a:r>
          </a:p>
          <a:p>
            <a:endParaRPr lang="fr-FR" dirty="0"/>
          </a:p>
          <a:p>
            <a:r>
              <a:rPr lang="fr-FR" dirty="0"/>
              <a:t>Définir la suite à donner à leur scolarité (en croisant les éléments précédents)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74A7551-D28C-C502-D072-B2A37EF76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23B9C4-B252-AC5A-0685-9A22005BC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22FBD91-989A-D6EE-2E63-56D31C6C7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522" y="0"/>
            <a:ext cx="3574353" cy="310100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BDEE513-7924-11C1-AA77-1AB198FAA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70" y="869551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474187-3F66-1A0E-47CA-268DCEDAA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enjeux de cette année de 3ème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544368-9829-BC77-E37F-04B035C842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S’orienter ? Comment faire ?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B7DEC7D-5555-A3B0-D115-F426C8207B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Qui peut aider A CE TRAVAIL ?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1243E6E-6AC8-0B77-4F41-31840101245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La </a:t>
            </a:r>
            <a:r>
              <a:rPr lang="fr-FR" dirty="0" err="1"/>
              <a:t>PsyEN</a:t>
            </a:r>
            <a:endParaRPr lang="fr-FR" dirty="0"/>
          </a:p>
          <a:p>
            <a:r>
              <a:rPr lang="fr-FR" dirty="0"/>
              <a:t>Les professeurs principaux</a:t>
            </a:r>
          </a:p>
          <a:p>
            <a:r>
              <a:rPr lang="fr-FR" dirty="0"/>
              <a:t>Le CIO</a:t>
            </a:r>
          </a:p>
          <a:p>
            <a:r>
              <a:rPr lang="fr-FR" dirty="0"/>
              <a:t>Des interlocuteurs extérieurs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E15F5B46-23C4-EF8E-2A9C-DC8023A09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36E964AE-4142-28C6-97A9-52EE2C205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CC0A79B-D4BF-D2EE-9374-C00D14D2AEF7}"/>
              </a:ext>
            </a:extLst>
          </p:cNvPr>
          <p:cNvSpPr txBox="1"/>
          <p:nvPr/>
        </p:nvSpPr>
        <p:spPr>
          <a:xfrm>
            <a:off x="5314122" y="1630017"/>
            <a:ext cx="5643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Apprendre à se connaître soi-même 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Est-ce que j’ai des idées de métier ?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Quelles études je souhaite faire (longues, courtes, je veux travailler en parallèle…)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Confronter ses souhaits au regard des enseignants </a:t>
            </a:r>
          </a:p>
        </p:txBody>
      </p:sp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E96D1A0E-2CC0-4942-D21A-5729D6B699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94833" y="916351"/>
            <a:ext cx="2704762" cy="1361905"/>
          </a:xfrm>
        </p:spPr>
      </p:pic>
    </p:spTree>
    <p:extLst>
      <p:ext uri="{BB962C8B-B14F-4D97-AF65-F5344CB8AC3E}">
        <p14:creationId xmlns:p14="http://schemas.microsoft.com/office/powerpoint/2010/main" val="160290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B6A8206-DC7E-6C5F-9578-C3EE1C2B1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9A026E8-04F2-B6F4-E9E7-23F8C2844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A328E78-4C7E-3154-F6B2-DE6940256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677" y="733049"/>
            <a:ext cx="9278645" cy="539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54A433-D0B6-E8C5-6BCB-DA0D4AE34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Les différentes possibilités après la 3</a:t>
            </a:r>
            <a:r>
              <a:rPr lang="fr-FR" baseline="30000" dirty="0"/>
              <a:t>ème</a:t>
            </a:r>
            <a:r>
              <a:rPr lang="fr-FR" dirty="0"/>
              <a:t> sont donc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14E812-1CAA-C577-F789-1A3BCDF91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1</a:t>
            </a:r>
            <a:r>
              <a:rPr lang="fr-FR" baseline="30000" dirty="0"/>
              <a:t>ère</a:t>
            </a:r>
            <a:r>
              <a:rPr lang="fr-FR" dirty="0"/>
              <a:t> année de CAP (Certificat d’aptitude professionnelle)</a:t>
            </a:r>
          </a:p>
          <a:p>
            <a:endParaRPr lang="fr-FR" dirty="0"/>
          </a:p>
          <a:p>
            <a:r>
              <a:rPr lang="fr-FR" dirty="0"/>
              <a:t>La 2</a:t>
            </a:r>
            <a:r>
              <a:rPr lang="fr-FR" baseline="30000" dirty="0"/>
              <a:t>nde</a:t>
            </a:r>
            <a:r>
              <a:rPr lang="fr-FR" dirty="0"/>
              <a:t> professionnelle</a:t>
            </a:r>
          </a:p>
          <a:p>
            <a:endParaRPr lang="fr-FR" dirty="0"/>
          </a:p>
          <a:p>
            <a:r>
              <a:rPr lang="fr-FR" dirty="0"/>
              <a:t>La 2</a:t>
            </a:r>
            <a:r>
              <a:rPr lang="fr-FR" baseline="30000" dirty="0"/>
              <a:t>nde</a:t>
            </a:r>
            <a:r>
              <a:rPr lang="fr-FR" dirty="0"/>
              <a:t> Générale et Technologique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67368C-95F9-BEA1-30BB-AB6FB8061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038FFB8-6E7F-0B7F-D5EF-BEFBDBC18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0758C34-4683-89B6-5C07-6578446EE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80" y="900392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651EA3-AF86-A4A8-4074-AAD1185B4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calendrier de l’orientation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2EFD4479-68A2-A8C1-81FB-06307711F6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7770" y="1289814"/>
            <a:ext cx="7018654" cy="4278372"/>
          </a:xfr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01A88A-61D2-2CBF-DA09-A5111D24F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0F2E82-FA3C-44A1-8014-653EC4AF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1799650-9CD6-A88C-4089-A7A3DE28E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903" y="868913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5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729F55-D67B-9788-C930-764161C30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voie professionnelle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6E9044C-784A-1880-CFEE-4B1F5049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Charlotte Martin-Medici - </a:t>
            </a:r>
            <a:r>
              <a:rPr lang="fr-FR" dirty="0" err="1"/>
              <a:t>PsyEN</a:t>
            </a:r>
            <a:r>
              <a:rPr lang="fr-FR" dirty="0"/>
              <a:t> - Année scolaire </a:t>
            </a:r>
            <a:r>
              <a:rPr lang="fr-FR" dirty="0" smtClean="0"/>
              <a:t>2024-2025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DAECB77-A31C-56CC-129F-6820DB824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214B511-A6AF-B3DA-045F-EC05B462F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9" y="712825"/>
            <a:ext cx="2704762" cy="1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46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533</TotalTime>
  <Words>1008</Words>
  <Application>Microsoft Office PowerPoint</Application>
  <PresentationFormat>Grand écran</PresentationFormat>
  <Paragraphs>155</Paragraphs>
  <Slides>29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Roboto</vt:lpstr>
      <vt:lpstr>Rockwell</vt:lpstr>
      <vt:lpstr>Wingdings</vt:lpstr>
      <vt:lpstr>Atlas</vt:lpstr>
      <vt:lpstr>L’orientation après la 3ème</vt:lpstr>
      <vt:lpstr>Sommaire</vt:lpstr>
      <vt:lpstr>Mes missions</vt:lpstr>
      <vt:lpstr>Ce qui est demandé cette année de 3ème  à vos enfants : </vt:lpstr>
      <vt:lpstr>Les enjeux de cette année de 3ème</vt:lpstr>
      <vt:lpstr>Présentation PowerPoint</vt:lpstr>
      <vt:lpstr>Les différentes possibilités après la 3ème sont donc :</vt:lpstr>
      <vt:lpstr>Le calendrier de l’orientation</vt:lpstr>
      <vt:lpstr>La voie professionnelle</vt:lpstr>
      <vt:lpstr>La voie professionnelle : quelques informations</vt:lpstr>
      <vt:lpstr>CAP ou Bac Pro ?</vt:lpstr>
      <vt:lpstr>La 2nde professionnelle : une organisation en familles de métiers</vt:lpstr>
      <vt:lpstr>Le bac professionnel</vt:lpstr>
      <vt:lpstr>Focus sur les taux de pression</vt:lpstr>
      <vt:lpstr>La voie générale et technologique</vt:lpstr>
      <vt:lpstr>La classe de 2nde GT : l’accompagnement</vt:lpstr>
      <vt:lpstr>Présentation PowerPoint</vt:lpstr>
      <vt:lpstr>Pour réussir une 2nde GT, il faut :</vt:lpstr>
      <vt:lpstr>Focus sur les bacs technologiques</vt:lpstr>
      <vt:lpstr>Présentation PowerPoint</vt:lpstr>
      <vt:lpstr>Présentation PowerPoint</vt:lpstr>
      <vt:lpstr>Présentation PowerPoint</vt:lpstr>
      <vt:lpstr>Présentation PowerPoint</vt:lpstr>
      <vt:lpstr>Le bac technologique : pour quels élèves ?</vt:lpstr>
      <vt:lpstr>Pour travailler son orientation, différentes ressources</vt:lpstr>
      <vt:lpstr>Présentation PowerPoint</vt:lpstr>
      <vt:lpstr>Présentation PowerPoint</vt:lpstr>
      <vt:lpstr>Et maintenant ? Que devons-nous faire ?</vt:lpstr>
      <vt:lpstr>Je vous remercie de votre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L’orientation après la 3ème</dc:title>
  <dc:creator>Charlotte MARTIN</dc:creator>
  <cp:lastModifiedBy>Utilisateur Windows</cp:lastModifiedBy>
  <cp:revision>38</cp:revision>
  <dcterms:created xsi:type="dcterms:W3CDTF">2022-11-07T10:23:49Z</dcterms:created>
  <dcterms:modified xsi:type="dcterms:W3CDTF">2024-11-18T13:33:39Z</dcterms:modified>
</cp:coreProperties>
</file>